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7" r:id="rId3"/>
    <p:sldId id="262" r:id="rId4"/>
    <p:sldId id="267" r:id="rId5"/>
    <p:sldId id="279" r:id="rId6"/>
    <p:sldId id="282" r:id="rId7"/>
    <p:sldId id="260" r:id="rId8"/>
    <p:sldId id="259" r:id="rId9"/>
    <p:sldId id="280" r:id="rId10"/>
    <p:sldId id="283" r:id="rId11"/>
    <p:sldId id="263" r:id="rId12"/>
    <p:sldId id="264" r:id="rId13"/>
    <p:sldId id="281" r:id="rId14"/>
    <p:sldId id="284" r:id="rId15"/>
    <p:sldId id="268" r:id="rId16"/>
    <p:sldId id="270" r:id="rId17"/>
    <p:sldId id="27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F4ED3DB5-158D-422B-A415-7E22EC0F692B}">
          <p14:sldIdLst>
            <p14:sldId id="256"/>
          </p14:sldIdLst>
        </p14:section>
        <p14:section name="Agenda" id="{F20D408F-1553-4AB6-BFB8-E002DA5BA4F2}">
          <p14:sldIdLst>
            <p14:sldId id="257"/>
          </p14:sldIdLst>
        </p14:section>
        <p14:section name="PowerBI Charts" id="{D9A18E0C-2987-44B6-BC6C-7C30EC331627}">
          <p14:sldIdLst>
            <p14:sldId id="262"/>
            <p14:sldId id="267"/>
            <p14:sldId id="279"/>
            <p14:sldId id="282"/>
          </p14:sldIdLst>
        </p14:section>
        <p14:section name="Python Charts" id="{107A0670-DB3A-42B8-BB8C-6C088EE1AEF5}">
          <p14:sldIdLst>
            <p14:sldId id="260"/>
            <p14:sldId id="259"/>
            <p14:sldId id="280"/>
            <p14:sldId id="283"/>
          </p14:sldIdLst>
        </p14:section>
        <p14:section name="R Charts" id="{B321BDC8-0B5D-41D0-8393-19006FC750E6}">
          <p14:sldIdLst>
            <p14:sldId id="263"/>
            <p14:sldId id="264"/>
            <p14:sldId id="281"/>
            <p14:sldId id="284"/>
          </p14:sldIdLst>
        </p14:section>
        <p14:section name="Appendix" id="{0F52DA29-DE9E-48EA-A814-BB5AFB910CED}">
          <p14:sldIdLst>
            <p14:sldId id="268"/>
            <p14:sldId id="270"/>
            <p14:sldId id="27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136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36809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398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19979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487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48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8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2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ent.bellevue.edu/cst/dsc/640/datasets/ex6-2.zi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9510-22B5-186F-76FC-BD9DB6520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0" y="1792224"/>
            <a:ext cx="8915399" cy="1556757"/>
          </a:xfrm>
        </p:spPr>
        <p:txBody>
          <a:bodyPr>
            <a:normAutofit fontScale="90000"/>
          </a:bodyPr>
          <a:lstStyle/>
          <a:p>
            <a:r>
              <a:rPr lang="en-US" dirty="0"/>
              <a:t>6.2 Exercises: Histograms, Box Plots, and Bullet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6ED5B-378B-3F6B-6034-DC331242A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3509019"/>
            <a:ext cx="8915399" cy="2282182"/>
          </a:xfrm>
        </p:spPr>
        <p:txBody>
          <a:bodyPr>
            <a:normAutofit/>
          </a:bodyPr>
          <a:lstStyle/>
          <a:p>
            <a:r>
              <a:rPr lang="en-US" dirty="0"/>
              <a:t>College: Bellevue University</a:t>
            </a:r>
          </a:p>
          <a:p>
            <a:r>
              <a:rPr lang="en-US" dirty="0"/>
              <a:t>Course: DSC640-T302 Data Presentation and Visualization</a:t>
            </a:r>
          </a:p>
          <a:p>
            <a:r>
              <a:rPr lang="en-US" dirty="0"/>
              <a:t>Instructor: Professor Williams</a:t>
            </a:r>
          </a:p>
          <a:p>
            <a:r>
              <a:rPr lang="en-US" dirty="0"/>
              <a:t>Report by: Jake Meyer</a:t>
            </a:r>
          </a:p>
          <a:p>
            <a:r>
              <a:rPr lang="en-US" dirty="0"/>
              <a:t>Date: 2/25/2023</a:t>
            </a:r>
          </a:p>
        </p:txBody>
      </p:sp>
    </p:spTree>
    <p:extLst>
      <p:ext uri="{BB962C8B-B14F-4D97-AF65-F5344CB8AC3E}">
        <p14:creationId xmlns:p14="http://schemas.microsoft.com/office/powerpoint/2010/main" val="321907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81" y="151150"/>
            <a:ext cx="8911687" cy="718456"/>
          </a:xfrm>
        </p:spPr>
        <p:txBody>
          <a:bodyPr/>
          <a:lstStyle/>
          <a:p>
            <a:r>
              <a:rPr lang="en-US" dirty="0"/>
              <a:t>Python – Lollipop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6" y="5766326"/>
            <a:ext cx="9237139" cy="870448"/>
          </a:xfrm>
        </p:spPr>
        <p:txBody>
          <a:bodyPr>
            <a:normAutofit/>
          </a:bodyPr>
          <a:lstStyle/>
          <a:p>
            <a:r>
              <a:rPr lang="en-US" dirty="0"/>
              <a:t>Chart created in Python with Matplotlib.</a:t>
            </a:r>
          </a:p>
          <a:p>
            <a:r>
              <a:rPr lang="en-US" dirty="0"/>
              <a:t>Chart shows 30 randomly selected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30C4-26B0-FEF0-86DD-0E9391CE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66" y="904720"/>
            <a:ext cx="6348915" cy="45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8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33353"/>
            <a:ext cx="8911687" cy="707895"/>
          </a:xfrm>
        </p:spPr>
        <p:txBody>
          <a:bodyPr/>
          <a:lstStyle/>
          <a:p>
            <a:r>
              <a:rPr lang="en-US" dirty="0"/>
              <a:t>R –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799496"/>
            <a:ext cx="8915400" cy="868788"/>
          </a:xfrm>
        </p:spPr>
        <p:txBody>
          <a:bodyPr>
            <a:normAutofit/>
          </a:bodyPr>
          <a:lstStyle/>
          <a:p>
            <a:r>
              <a:rPr lang="en-US" dirty="0"/>
              <a:t>Histogram created in R.</a:t>
            </a:r>
          </a:p>
          <a:p>
            <a:r>
              <a:rPr lang="en-US" dirty="0"/>
              <a:t>Histogram shows U.S. writing scores across the states.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782EF73-8551-4E3A-36D4-28F20E9477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490472" cy="149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2D9F6-4B10-1681-294F-10952886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205386"/>
            <a:ext cx="6712268" cy="41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8310"/>
            <a:ext cx="8911687" cy="894773"/>
          </a:xfrm>
        </p:spPr>
        <p:txBody>
          <a:bodyPr/>
          <a:lstStyle/>
          <a:p>
            <a:r>
              <a:rPr lang="en-US" dirty="0"/>
              <a:t>R –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5811203"/>
            <a:ext cx="9133751" cy="7400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Box Plot created in R.</a:t>
            </a:r>
          </a:p>
          <a:p>
            <a:r>
              <a:rPr lang="en-US" dirty="0"/>
              <a:t>Plot shows U.S. math, reading, and writing scores.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05EE0-7C86-816C-EAE3-6B6B7FF3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076706"/>
            <a:ext cx="7056438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3758"/>
            <a:ext cx="8911687" cy="564610"/>
          </a:xfrm>
        </p:spPr>
        <p:txBody>
          <a:bodyPr>
            <a:normAutofit fontScale="90000"/>
          </a:bodyPr>
          <a:lstStyle/>
          <a:p>
            <a:r>
              <a:rPr lang="en-US" dirty="0"/>
              <a:t>R – Bullet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5846261"/>
            <a:ext cx="9133751" cy="7400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Bullet chart created in R.</a:t>
            </a:r>
          </a:p>
          <a:p>
            <a:r>
              <a:rPr lang="en-US" dirty="0"/>
              <a:t>Chart shows the US Scores for reading and writing.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8C7C4-78E7-996D-EBB5-41F668B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047693"/>
            <a:ext cx="7218587" cy="44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93758"/>
            <a:ext cx="8911687" cy="564610"/>
          </a:xfrm>
        </p:spPr>
        <p:txBody>
          <a:bodyPr>
            <a:normAutofit fontScale="90000"/>
          </a:bodyPr>
          <a:lstStyle/>
          <a:p>
            <a:r>
              <a:rPr lang="en-US" dirty="0"/>
              <a:t>R – Additional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5846261"/>
            <a:ext cx="9133751" cy="7400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Chart created in R.</a:t>
            </a:r>
          </a:p>
          <a:p>
            <a:r>
              <a:rPr lang="en-US" dirty="0"/>
              <a:t>Chart shows random Y values for the 26 letters of the alphabet.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AD39A-3288-1373-262E-6DC6E64B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866393"/>
            <a:ext cx="7547771" cy="46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Instructions (DSC 640)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9AB62-10A1-DD0A-53EE-9CA2056D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3" y="1268360"/>
            <a:ext cx="10371082" cy="5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0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CB4E-9826-EBD5-B78C-10A778E3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Reference(DSC 640)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9F53-475C-D0C2-9D52-B6834E43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6194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https://content.bellevue.edu/cst/dsc/640/datasets/ex6-2.zip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754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Code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summary in document below: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3DED2A-6E06-C7ED-26F5-0D7754E18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206612"/>
              </p:ext>
            </p:extLst>
          </p:nvPr>
        </p:nvGraphicFramePr>
        <p:xfrm>
          <a:off x="2589212" y="2603880"/>
          <a:ext cx="4852416" cy="8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586600" imgH="439560" progId="Package">
                  <p:embed/>
                </p:oleObj>
              </mc:Choice>
              <mc:Fallback>
                <p:oleObj name="Packager Shell Object" showAsIcon="1" r:id="rId2" imgW="25866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89212" y="2603880"/>
                        <a:ext cx="4852416" cy="8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64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Code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Markdown code summary in document below: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7A66B-3DD9-AD16-64F7-7672E509F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016444"/>
              </p:ext>
            </p:extLst>
          </p:nvPr>
        </p:nvGraphicFramePr>
        <p:xfrm>
          <a:off x="2618331" y="2580647"/>
          <a:ext cx="4428581" cy="848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296080" imgH="439560" progId="Package">
                  <p:embed/>
                </p:oleObj>
              </mc:Choice>
              <mc:Fallback>
                <p:oleObj name="Packager Shell Object" showAsIcon="1" r:id="rId2" imgW="2296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8331" y="2580647"/>
                        <a:ext cx="4428581" cy="848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71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CB644-8DFE-A13C-BF3C-754FBC4C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F17224-67F6-0DD4-5706-B5022CD01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813"/>
            <a:ext cx="8915400" cy="4788310"/>
          </a:xfrm>
        </p:spPr>
        <p:txBody>
          <a:bodyPr>
            <a:normAutofit/>
          </a:bodyPr>
          <a:lstStyle/>
          <a:p>
            <a:r>
              <a:rPr lang="en-US" dirty="0"/>
              <a:t>Power BI</a:t>
            </a:r>
          </a:p>
          <a:p>
            <a:pPr lvl="1"/>
            <a:r>
              <a:rPr lang="en-US" dirty="0"/>
              <a:t>1 histogram, 1 box plot, 1 bullet chart, and 1 additional chart of personal choice</a:t>
            </a:r>
          </a:p>
          <a:p>
            <a:r>
              <a:rPr lang="en-US" dirty="0"/>
              <a:t>Python Charts</a:t>
            </a:r>
          </a:p>
          <a:p>
            <a:pPr lvl="1"/>
            <a:r>
              <a:rPr lang="en-US" dirty="0"/>
              <a:t>1 histogram, 1 box plot, 1 bullet chart, and 1 additional chart of personal choice</a:t>
            </a:r>
          </a:p>
          <a:p>
            <a:r>
              <a:rPr lang="en-US" dirty="0"/>
              <a:t>R Charts</a:t>
            </a:r>
          </a:p>
          <a:p>
            <a:pPr lvl="1"/>
            <a:r>
              <a:rPr lang="en-US" dirty="0"/>
              <a:t>1 histogram, 1 box plot, 1 bullet chart, and 1 additional chart of personal choice</a:t>
            </a:r>
          </a:p>
          <a:p>
            <a:r>
              <a:rPr lang="en-US" dirty="0"/>
              <a:t>Appendix</a:t>
            </a:r>
          </a:p>
          <a:p>
            <a:pPr lvl="1"/>
            <a:r>
              <a:rPr lang="en-US" dirty="0"/>
              <a:t>Assignment instructions.</a:t>
            </a:r>
          </a:p>
          <a:p>
            <a:pPr lvl="1"/>
            <a:r>
              <a:rPr lang="en-US" dirty="0"/>
              <a:t>Data reference link.</a:t>
            </a:r>
          </a:p>
          <a:p>
            <a:pPr lvl="1"/>
            <a:r>
              <a:rPr lang="en-US" dirty="0"/>
              <a:t>Supporting code for each section.</a:t>
            </a:r>
          </a:p>
        </p:txBody>
      </p:sp>
    </p:spTree>
    <p:extLst>
      <p:ext uri="{BB962C8B-B14F-4D97-AF65-F5344CB8AC3E}">
        <p14:creationId xmlns:p14="http://schemas.microsoft.com/office/powerpoint/2010/main" val="135840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D30-7E62-354A-A6BF-55B62C1F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03486"/>
            <a:ext cx="8911687" cy="637762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–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6F1E-DDC4-B5D8-5E79-0306D750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499" y="5910202"/>
            <a:ext cx="9429520" cy="933061"/>
          </a:xfrm>
        </p:spPr>
        <p:txBody>
          <a:bodyPr>
            <a:normAutofit/>
          </a:bodyPr>
          <a:lstStyle/>
          <a:p>
            <a:r>
              <a:rPr lang="en-US" dirty="0"/>
              <a:t>Histogram created in Power BI.</a:t>
            </a:r>
          </a:p>
          <a:p>
            <a:r>
              <a:rPr lang="en-US" dirty="0"/>
              <a:t>Histogram shows U.S. writing scores distribution (excludes District of Columbia).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D0AC-DE11-30D7-3E57-16D19F23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99" y="1017996"/>
            <a:ext cx="7883042" cy="47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D30-7E62-354A-A6BF-55B62C1F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46336"/>
            <a:ext cx="8911687" cy="765110"/>
          </a:xfrm>
        </p:spPr>
        <p:txBody>
          <a:bodyPr/>
          <a:lstStyle/>
          <a:p>
            <a:r>
              <a:rPr lang="en-US" dirty="0"/>
              <a:t>Power BI –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6F1E-DDC4-B5D8-5E79-0306D750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5893711"/>
            <a:ext cx="8915400" cy="7651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Box Plot created in Power BI.</a:t>
            </a:r>
          </a:p>
          <a:p>
            <a:r>
              <a:rPr lang="en-US" dirty="0"/>
              <a:t>Plot shows distribution of U.S. scores by math, reading, and writing.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52EF0-D21F-6E4E-B85D-79BD2218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55" y="911445"/>
            <a:ext cx="4496773" cy="49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D30-7E62-354A-A6BF-55B62C1F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40971"/>
            <a:ext cx="8911687" cy="765110"/>
          </a:xfrm>
        </p:spPr>
        <p:txBody>
          <a:bodyPr/>
          <a:lstStyle/>
          <a:p>
            <a:r>
              <a:rPr lang="en-US" dirty="0"/>
              <a:t>Power BI – Bullet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6F1E-DDC4-B5D8-5E79-0306D750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990804"/>
            <a:ext cx="8915400" cy="7651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Bullet chart created in Power BI.</a:t>
            </a:r>
          </a:p>
          <a:p>
            <a:r>
              <a:rPr lang="en-US" dirty="0"/>
              <a:t>Chart shows robbery count for U.S. States starting with letters A-G.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78B51-F53E-B78A-7EFB-27914D34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993692"/>
            <a:ext cx="7282636" cy="46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8D30-7E62-354A-A6BF-55B62C1F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40971"/>
            <a:ext cx="8911687" cy="765110"/>
          </a:xfrm>
        </p:spPr>
        <p:txBody>
          <a:bodyPr/>
          <a:lstStyle/>
          <a:p>
            <a:r>
              <a:rPr lang="en-US" dirty="0"/>
              <a:t>Power BI – Additional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6F1E-DDC4-B5D8-5E79-0306D750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990804"/>
            <a:ext cx="8915400" cy="7651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Chart created in Power BI.</a:t>
            </a:r>
          </a:p>
          <a:p>
            <a:r>
              <a:rPr lang="en-US" dirty="0"/>
              <a:t>Chart shows robbery count by states starting with letters A-L.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79714-C400-F733-F36F-9FEDC7BA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019883"/>
            <a:ext cx="8531072" cy="48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F40F-8C5F-A6D8-9D5C-14876256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94444"/>
            <a:ext cx="8911687" cy="640445"/>
          </a:xfrm>
        </p:spPr>
        <p:txBody>
          <a:bodyPr/>
          <a:lstStyle/>
          <a:p>
            <a:r>
              <a:rPr lang="en-US" dirty="0"/>
              <a:t>Python –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BBA5-51CA-0DC1-B6F6-C2AE09FA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928934"/>
            <a:ext cx="8915400" cy="843115"/>
          </a:xfrm>
        </p:spPr>
        <p:txBody>
          <a:bodyPr>
            <a:normAutofit/>
          </a:bodyPr>
          <a:lstStyle/>
          <a:p>
            <a:r>
              <a:rPr lang="en-US" dirty="0"/>
              <a:t>Histogram created in Python using Seaborn.</a:t>
            </a:r>
          </a:p>
          <a:p>
            <a:r>
              <a:rPr lang="en-US" dirty="0"/>
              <a:t>Histogram shows U.S. State writing scores.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86814C-138E-FFCA-75F4-291B1F91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560468"/>
            <a:ext cx="5785040" cy="398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8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54665"/>
            <a:ext cx="8911687" cy="718456"/>
          </a:xfrm>
        </p:spPr>
        <p:txBody>
          <a:bodyPr/>
          <a:lstStyle/>
          <a:p>
            <a:r>
              <a:rPr lang="en-US" dirty="0"/>
              <a:t>Python –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5790951"/>
            <a:ext cx="9022685" cy="912383"/>
          </a:xfrm>
        </p:spPr>
        <p:txBody>
          <a:bodyPr>
            <a:normAutofit/>
          </a:bodyPr>
          <a:lstStyle/>
          <a:p>
            <a:r>
              <a:rPr lang="en-US" dirty="0"/>
              <a:t>Box Plot created in Python using Seaborn.</a:t>
            </a:r>
          </a:p>
          <a:p>
            <a:r>
              <a:rPr lang="en-US" dirty="0"/>
              <a:t>Plot shows reading, math, and writing scores within the U.S.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E340A-F5E6-E731-9DAE-843052EE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117472"/>
            <a:ext cx="5473604" cy="39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4A7-779E-59FC-D9ED-08B88ECF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81" y="151150"/>
            <a:ext cx="8911687" cy="718456"/>
          </a:xfrm>
        </p:spPr>
        <p:txBody>
          <a:bodyPr/>
          <a:lstStyle/>
          <a:p>
            <a:r>
              <a:rPr lang="en-US" dirty="0"/>
              <a:t>Python – Bullet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DEAA-7DBC-EF2A-3414-17B7A7C9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6" y="5766326"/>
            <a:ext cx="9237139" cy="870448"/>
          </a:xfrm>
        </p:spPr>
        <p:txBody>
          <a:bodyPr>
            <a:normAutofit/>
          </a:bodyPr>
          <a:lstStyle/>
          <a:p>
            <a:r>
              <a:rPr lang="en-US" dirty="0"/>
              <a:t>Bullet chart created in Python.</a:t>
            </a:r>
          </a:p>
          <a:p>
            <a:r>
              <a:rPr lang="en-US" dirty="0"/>
              <a:t>Chart shows  math, reading, and writing performance scores for U.S.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65B7E-E386-6F61-923F-6BDC9049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65" y="1280160"/>
            <a:ext cx="7778763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210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34083</TotalTime>
  <Words>440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 3</vt:lpstr>
      <vt:lpstr>Wisp</vt:lpstr>
      <vt:lpstr>Package</vt:lpstr>
      <vt:lpstr>6.2 Exercises: Histograms, Box Plots, and Bullet Charts</vt:lpstr>
      <vt:lpstr>Agenda</vt:lpstr>
      <vt:lpstr>Power BI – Histogram</vt:lpstr>
      <vt:lpstr>Power BI – Box Plot</vt:lpstr>
      <vt:lpstr>Power BI – Bullet Chart</vt:lpstr>
      <vt:lpstr>Power BI – Additional Chart</vt:lpstr>
      <vt:lpstr>Python – Histogram</vt:lpstr>
      <vt:lpstr>Python – Box Plot</vt:lpstr>
      <vt:lpstr>Python – Bullet Chart</vt:lpstr>
      <vt:lpstr>Python – Lollipop Chart</vt:lpstr>
      <vt:lpstr>R – Histogram</vt:lpstr>
      <vt:lpstr>R – Box Plot</vt:lpstr>
      <vt:lpstr>R – Bullet Chart</vt:lpstr>
      <vt:lpstr>R – Additional Chart</vt:lpstr>
      <vt:lpstr>Assignment Instructions (DSC 640)</vt:lpstr>
      <vt:lpstr>Dataset Reference(DSC 640)</vt:lpstr>
      <vt:lpstr>Supporting Code Python</vt:lpstr>
      <vt:lpstr>Supporting Code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1.2 Exercises: Charts</dc:title>
  <dc:creator>Jake Meyer</dc:creator>
  <cp:lastModifiedBy>Jake Meyer</cp:lastModifiedBy>
  <cp:revision>105</cp:revision>
  <dcterms:created xsi:type="dcterms:W3CDTF">2022-12-03T20:30:31Z</dcterms:created>
  <dcterms:modified xsi:type="dcterms:W3CDTF">2023-02-25T22:12:22Z</dcterms:modified>
</cp:coreProperties>
</file>